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1AAA0-B6F1-4C10-B642-FD3F1EA12B53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2CB10-DEE8-4D93-8C92-B20B5F6EB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635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8E0002-CE39-4A8D-8B22-029C1EECDA72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154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601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8050" y="0"/>
            <a:ext cx="188595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0"/>
            <a:ext cx="550545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1125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447800"/>
            <a:ext cx="35433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48300" y="1447800"/>
            <a:ext cx="3543300" cy="222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448300" y="3824288"/>
            <a:ext cx="3543300" cy="2225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7067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447800"/>
            <a:ext cx="35433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8300" y="1447800"/>
            <a:ext cx="35433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921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752600" y="1447800"/>
            <a:ext cx="7239000" cy="46021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216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351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74216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447800"/>
            <a:ext cx="35433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5433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15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238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37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5737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26586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3381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 rot="16200000">
            <a:off x="1940718" y="-345281"/>
            <a:ext cx="6862763" cy="7543800"/>
          </a:xfrm>
          <a:prstGeom prst="rect">
            <a:avLst/>
          </a:prstGeom>
          <a:gradFill rotWithShape="1">
            <a:gsLst>
              <a:gs pos="0">
                <a:srgbClr val="787DE2">
                  <a:alpha val="45000"/>
                </a:srgbClr>
              </a:gs>
              <a:gs pos="100000">
                <a:srgbClr val="D7ECF9"/>
              </a:gs>
            </a:gsLst>
            <a:lin ang="5400000" scaled="1"/>
          </a:gradFill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1" name="Picture 9" descr="MPj04004730000[1]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905000"/>
            <a:ext cx="15271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0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372"/>
          <a:stretch>
            <a:fillRect/>
          </a:stretch>
        </p:blipFill>
        <p:spPr bwMode="auto">
          <a:xfrm>
            <a:off x="0" y="0"/>
            <a:ext cx="16764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3" descr="commuter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16002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4" descr="A2TPUpdate Logo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" y="5610225"/>
            <a:ext cx="108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5" descr="j0428581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0" y="4495800"/>
            <a:ext cx="16764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37" descr="Audit1.comfort.Victoria.JPG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0" y="3276600"/>
            <a:ext cx="16764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447800"/>
            <a:ext cx="72390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 rot="10800000">
            <a:off x="1571625" y="0"/>
            <a:ext cx="7543800" cy="1371600"/>
          </a:xfrm>
          <a:prstGeom prst="rect">
            <a:avLst/>
          </a:prstGeom>
          <a:gradFill rotWithShape="1">
            <a:gsLst>
              <a:gs pos="0">
                <a:srgbClr val="787DE2"/>
              </a:gs>
              <a:gs pos="100000">
                <a:srgbClr val="D7ECF9"/>
              </a:gs>
            </a:gsLst>
            <a:lin ang="5400000" scaled="1"/>
          </a:gradFill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 userDrawn="1"/>
        </p:nvSpPr>
        <p:spPr bwMode="auto">
          <a:xfrm rot="5400000">
            <a:off x="5305425" y="-2438400"/>
            <a:ext cx="76200" cy="7543800"/>
          </a:xfrm>
          <a:prstGeom prst="rect">
            <a:avLst/>
          </a:prstGeom>
          <a:gradFill rotWithShape="1">
            <a:gsLst>
              <a:gs pos="0">
                <a:srgbClr val="787DE2"/>
              </a:gs>
              <a:gs pos="100000">
                <a:srgbClr val="D7ECF9"/>
              </a:gs>
            </a:gsLst>
            <a:lin ang="5400000" scaled="1"/>
          </a:gradFill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3" name="Line 39"/>
          <p:cNvSpPr>
            <a:spLocks noChangeShapeType="1"/>
          </p:cNvSpPr>
          <p:nvPr userDrawn="1"/>
        </p:nvSpPr>
        <p:spPr bwMode="auto">
          <a:xfrm flipV="1">
            <a:off x="1600200" y="0"/>
            <a:ext cx="0" cy="6858000"/>
          </a:xfrm>
          <a:prstGeom prst="line">
            <a:avLst/>
          </a:prstGeom>
          <a:noFill/>
          <a:ln w="57150">
            <a:solidFill>
              <a:srgbClr val="2F33C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2F33CB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0"/>
            <a:ext cx="7543800" cy="1295400"/>
          </a:xfrm>
          <a:prstGeom prst="rect">
            <a:avLst/>
          </a:prstGeom>
          <a:solidFill>
            <a:srgbClr val="2F33C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07467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ú"/>
        <a:defRPr sz="2800" b="1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Gill Sans MT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Land Use Density &amp; Transit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43113" y="1447800"/>
            <a:ext cx="7100887" cy="46021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b="0" smtClean="0"/>
              <a:t>Higher Density of Residential and Commercial allows a higher level of transit:</a:t>
            </a:r>
          </a:p>
        </p:txBody>
      </p:sp>
      <p:graphicFrame>
        <p:nvGraphicFramePr>
          <p:cNvPr id="27682" name="Group 34"/>
          <p:cNvGraphicFramePr>
            <a:graphicFrameLocks noGrp="1"/>
          </p:cNvGraphicFramePr>
          <p:nvPr>
            <p:ph sz="quarter" idx="3"/>
          </p:nvPr>
        </p:nvGraphicFramePr>
        <p:xfrm>
          <a:off x="1884363" y="2601913"/>
          <a:ext cx="7094537" cy="4079558"/>
        </p:xfrm>
        <a:graphic>
          <a:graphicData uri="http://schemas.openxmlformats.org/drawingml/2006/table">
            <a:tbl>
              <a:tblPr/>
              <a:tblGrid>
                <a:gridCol w="1584325"/>
                <a:gridCol w="2206625"/>
                <a:gridCol w="3303587"/>
              </a:tblGrid>
              <a:tr h="1244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Density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Residents + Employees per Acre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Appropriate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Types of Transit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Low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&lt;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Lower Level of Bus or No Service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Medium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10 –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More Frequent Bus Service/ BRT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High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25 –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Streetcar/LRT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Very High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&gt;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LRT/Commuter Rail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811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and Use Density &amp;amp; Transit&amp;quot;&quot;/&gt;&lt;property id=&quot;20307&quot; value=&quot;25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B9DAD">
            <a:alpha val="39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B9DAD">
            <a:alpha val="39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Land Use Density &amp; Transit</vt:lpstr>
    </vt:vector>
  </TitlesOfParts>
  <Company>LSL Planning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Use Density &amp; Transit</dc:title>
  <dc:creator>Kathleen Duffy</dc:creator>
  <cp:lastModifiedBy>Nicola Tavares</cp:lastModifiedBy>
  <cp:revision>2</cp:revision>
  <dcterms:created xsi:type="dcterms:W3CDTF">2011-11-16T20:02:32Z</dcterms:created>
  <dcterms:modified xsi:type="dcterms:W3CDTF">2011-11-23T16:23:54Z</dcterms:modified>
</cp:coreProperties>
</file>